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76C78-0476-6141-86EA-7FAB256EA447}" v="10" dt="2026-02-20T18:59:12.64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>
      <p:cViewPr varScale="1">
        <p:scale>
          <a:sx n="53" d="100"/>
          <a:sy n="53" d="100"/>
        </p:scale>
        <p:origin x="264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5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g object 18"/>
          <p:cNvSpPr/>
          <p:nvPr/>
        </p:nvSpPr>
        <p:spPr>
          <a:xfrm>
            <a:off x="0" y="11303320"/>
            <a:ext cx="7748905" cy="5715"/>
          </a:xfrm>
          <a:custGeom>
            <a:avLst/>
            <a:gdLst/>
            <a:ahLst/>
            <a:cxnLst/>
            <a:rect l="l" t="t" r="r" b="b"/>
            <a:pathLst>
              <a:path w="7748905" h="5715">
                <a:moveTo>
                  <a:pt x="0" y="5235"/>
                </a:moveTo>
                <a:lnTo>
                  <a:pt x="7748455" y="5235"/>
                </a:lnTo>
                <a:lnTo>
                  <a:pt x="7748455" y="0"/>
                </a:lnTo>
                <a:lnTo>
                  <a:pt x="0" y="0"/>
                </a:lnTo>
                <a:lnTo>
                  <a:pt x="0" y="5235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046652" y="11303320"/>
            <a:ext cx="5057775" cy="5715"/>
          </a:xfrm>
          <a:custGeom>
            <a:avLst/>
            <a:gdLst/>
            <a:ahLst/>
            <a:cxnLst/>
            <a:rect l="l" t="t" r="r" b="b"/>
            <a:pathLst>
              <a:path w="5057775" h="5715">
                <a:moveTo>
                  <a:pt x="0" y="5235"/>
                </a:moveTo>
                <a:lnTo>
                  <a:pt x="5057437" y="5235"/>
                </a:lnTo>
                <a:lnTo>
                  <a:pt x="5057437" y="0"/>
                </a:lnTo>
                <a:lnTo>
                  <a:pt x="0" y="0"/>
                </a:lnTo>
                <a:lnTo>
                  <a:pt x="0" y="5235"/>
                </a:lnTo>
                <a:close/>
              </a:path>
            </a:pathLst>
          </a:custGeom>
          <a:solidFill>
            <a:srgbClr val="28C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332" y="2461046"/>
            <a:ext cx="6196965" cy="329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02/23/2026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NetBenefits.com/dashboard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s://www.sipc.org/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person with a backpack in a forest&#10;&#10;AI-generated content may be incorrect.">
            <a:extLst>
              <a:ext uri="{FF2B5EF4-FFF2-40B4-BE49-F238E27FC236}">
                <a16:creationId xmlns:a16="http://schemas.microsoft.com/office/drawing/2014/main" id="{B2B7C166-B63D-34E6-432F-CD90B2125B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8" t="24416" r="32124" b="-638"/>
          <a:stretch>
            <a:fillRect/>
          </a:stretch>
        </p:blipFill>
        <p:spPr>
          <a:xfrm>
            <a:off x="6902296" y="0"/>
            <a:ext cx="8947081" cy="9929100"/>
          </a:xfrm>
          <a:prstGeom prst="rect">
            <a:avLst/>
          </a:prstGeom>
        </p:spPr>
      </p:pic>
      <p:sp>
        <p:nvSpPr>
          <p:cNvPr id="37" name="bg object 17">
            <a:extLst>
              <a:ext uri="{FF2B5EF4-FFF2-40B4-BE49-F238E27FC236}">
                <a16:creationId xmlns:a16="http://schemas.microsoft.com/office/drawing/2014/main" id="{9F807612-7DA7-7690-5E77-A3B9A55FBC4D}"/>
              </a:ext>
            </a:extLst>
          </p:cNvPr>
          <p:cNvSpPr/>
          <p:nvPr/>
        </p:nvSpPr>
        <p:spPr>
          <a:xfrm>
            <a:off x="0" y="0"/>
            <a:ext cx="7748905" cy="9845675"/>
          </a:xfrm>
          <a:custGeom>
            <a:avLst/>
            <a:gdLst/>
            <a:ahLst/>
            <a:cxnLst/>
            <a:rect l="l" t="t" r="r" b="b"/>
            <a:pathLst>
              <a:path w="7748905" h="9843135">
                <a:moveTo>
                  <a:pt x="0" y="9842632"/>
                </a:moveTo>
                <a:lnTo>
                  <a:pt x="7748455" y="9842632"/>
                </a:lnTo>
                <a:lnTo>
                  <a:pt x="7748455" y="0"/>
                </a:lnTo>
                <a:lnTo>
                  <a:pt x="0" y="0"/>
                </a:lnTo>
                <a:lnTo>
                  <a:pt x="0" y="9842632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19">
            <a:extLst>
              <a:ext uri="{FF2B5EF4-FFF2-40B4-BE49-F238E27FC236}">
                <a16:creationId xmlns:a16="http://schemas.microsoft.com/office/drawing/2014/main" id="{72E197C0-1C39-4DC1-0508-E06C8BCEDA23}"/>
              </a:ext>
            </a:extLst>
          </p:cNvPr>
          <p:cNvSpPr/>
          <p:nvPr/>
        </p:nvSpPr>
        <p:spPr>
          <a:xfrm>
            <a:off x="15046652" y="0"/>
            <a:ext cx="5057775" cy="9845675"/>
          </a:xfrm>
          <a:custGeom>
            <a:avLst/>
            <a:gdLst/>
            <a:ahLst/>
            <a:cxnLst/>
            <a:rect l="l" t="t" r="r" b="b"/>
            <a:pathLst>
              <a:path w="5057775" h="9843135">
                <a:moveTo>
                  <a:pt x="0" y="9842632"/>
                </a:moveTo>
                <a:lnTo>
                  <a:pt x="5057437" y="9842632"/>
                </a:lnTo>
                <a:lnTo>
                  <a:pt x="5057437" y="0"/>
                </a:lnTo>
                <a:lnTo>
                  <a:pt x="0" y="0"/>
                </a:lnTo>
                <a:lnTo>
                  <a:pt x="0" y="9842632"/>
                </a:lnTo>
                <a:close/>
              </a:path>
            </a:pathLst>
          </a:custGeom>
          <a:solidFill>
            <a:srgbClr val="28C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439373" y="6509352"/>
            <a:ext cx="3747770" cy="59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400"/>
              </a:lnSpc>
              <a:spcBef>
                <a:spcPts val="100"/>
              </a:spcBef>
            </a:pPr>
            <a:r>
              <a:rPr sz="1650" spc="-65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6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view</a:t>
            </a:r>
            <a:r>
              <a:rPr sz="16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6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Fidelity Sans 2"/>
                <a:cs typeface="Fidelity Sans 2"/>
              </a:rPr>
              <a:t>dashboard,</a:t>
            </a:r>
            <a:r>
              <a:rPr sz="16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scan</a:t>
            </a:r>
            <a:r>
              <a:rPr sz="1650" spc="-3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6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Fidelity Sans 2"/>
                <a:cs typeface="Fidelity Sans 2"/>
              </a:rPr>
              <a:t>code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or</a:t>
            </a:r>
            <a:r>
              <a:rPr sz="16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visit</a:t>
            </a:r>
            <a:r>
              <a:rPr sz="16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b="1" spc="-10" dirty="0">
                <a:solidFill>
                  <a:schemeClr val="bg1"/>
                </a:solidFill>
                <a:latin typeface="Fidelity Sans 2"/>
                <a:cs typeface="Fidelity Sans 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NetBenefits.com/dashboard</a:t>
            </a:r>
            <a:r>
              <a:rPr sz="1650" spc="-10" dirty="0">
                <a:solidFill>
                  <a:srgbClr val="FFFFFF"/>
                </a:solidFill>
                <a:latin typeface="Fidelity Sans 2"/>
                <a:cs typeface="Fidelity Sans 2"/>
              </a:rPr>
              <a:t>.</a:t>
            </a:r>
            <a:endParaRPr sz="1650" dirty="0">
              <a:latin typeface="Fidelity Sans 2"/>
              <a:cs typeface="Fidelity Sans 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1674" y="10005843"/>
            <a:ext cx="7056120" cy="905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Screenshot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for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illustrative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purposes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only.</a:t>
            </a:r>
            <a:endParaRPr sz="1150" dirty="0">
              <a:latin typeface="Fidelity Sans 2 Light"/>
              <a:cs typeface="Fidelity Sans 2 Light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third-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party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trademarks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marks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appearing herein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are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property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their respective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owners.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NetBenefits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Investments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logo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are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registered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marks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115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endParaRPr sz="115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30" dirty="0">
                <a:solidFill>
                  <a:srgbClr val="231F20"/>
                </a:solidFill>
                <a:latin typeface="Fidelity Sans 2 Light"/>
                <a:cs typeface="Fidelity Sans 2 Light"/>
              </a:rPr>
              <a:t>Brokerage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Services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LLC,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Member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NYSE,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u="sng" spc="-20" dirty="0">
                <a:solidFill>
                  <a:srgbClr val="3880F3"/>
                </a:solidFill>
                <a:uFill>
                  <a:solidFill>
                    <a:srgbClr val="3880F3"/>
                  </a:solidFill>
                </a:uFill>
                <a:latin typeface="Fidelity Sans 2 Light"/>
                <a:cs typeface="Fidelity Sans 2 Light"/>
                <a:hlinkClick r:id="rId4"/>
              </a:rPr>
              <a:t>SIPC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,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900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Salem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Street,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Smithfield,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RI</a:t>
            </a:r>
            <a:r>
              <a:rPr sz="115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02917</a:t>
            </a:r>
            <a:endParaRPr sz="115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651125" algn="l"/>
              </a:tabLst>
            </a:pP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©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2026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All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rights</a:t>
            </a:r>
            <a:r>
              <a:rPr sz="115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reserved.</a:t>
            </a:r>
            <a:r>
              <a:rPr sz="1150" dirty="0">
                <a:solidFill>
                  <a:srgbClr val="231F20"/>
                </a:solidFill>
                <a:latin typeface="Fidelity Sans 2 Light"/>
                <a:cs typeface="Fidelity Sans 2 Light"/>
              </a:rPr>
              <a:t>	</a:t>
            </a:r>
            <a:r>
              <a:rPr sz="115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1246853.1.0</a:t>
            </a:r>
            <a:endParaRPr sz="1150" dirty="0">
              <a:latin typeface="Fidelity Sans 2 Light"/>
              <a:cs typeface="Fidelity Sans 2 Light"/>
            </a:endParaRPr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6690" rIns="0" bIns="0" rtlCol="0">
            <a:spAutoFit/>
          </a:bodyPr>
          <a:lstStyle/>
          <a:p>
            <a:pPr marL="38100" marR="1310640">
              <a:lnSpc>
                <a:spcPts val="6430"/>
              </a:lnSpc>
              <a:spcBef>
                <a:spcPts val="1470"/>
              </a:spcBef>
            </a:pPr>
            <a:r>
              <a:rPr spc="-90" dirty="0"/>
              <a:t>Take</a:t>
            </a:r>
            <a:r>
              <a:rPr spc="-320" dirty="0"/>
              <a:t> </a:t>
            </a:r>
            <a:r>
              <a:rPr dirty="0"/>
              <a:t>steps</a:t>
            </a:r>
            <a:r>
              <a:rPr spc="-320" dirty="0"/>
              <a:t> </a:t>
            </a:r>
            <a:r>
              <a:rPr spc="-50" dirty="0"/>
              <a:t>to </a:t>
            </a:r>
            <a:r>
              <a:rPr spc="-80" dirty="0"/>
              <a:t>save</a:t>
            </a:r>
            <a:r>
              <a:rPr spc="-330" dirty="0"/>
              <a:t> </a:t>
            </a:r>
            <a:r>
              <a:rPr spc="-10" dirty="0"/>
              <a:t>more.</a:t>
            </a:r>
          </a:p>
          <a:p>
            <a:pPr marL="58419" marR="30480">
              <a:lnSpc>
                <a:spcPct val="112100"/>
              </a:lnSpc>
              <a:spcBef>
                <a:spcPts val="1300"/>
              </a:spcBef>
            </a:pPr>
            <a:r>
              <a:rPr sz="1900" spc="-50" dirty="0">
                <a:latin typeface="Fidelity Sans 2 Light"/>
                <a:cs typeface="Fidelity Sans 2 Light"/>
              </a:rPr>
              <a:t>Your</a:t>
            </a:r>
            <a:r>
              <a:rPr sz="1900" spc="-40" dirty="0">
                <a:latin typeface="Fidelity Sans 2 Light"/>
                <a:cs typeface="Fidelity Sans 2 Light"/>
              </a:rPr>
              <a:t> </a:t>
            </a:r>
            <a:r>
              <a:rPr sz="1900" b="1" spc="-20" dirty="0">
                <a:latin typeface="Fidelity Sans 2"/>
                <a:cs typeface="Fidelity Sans 2"/>
              </a:rPr>
              <a:t>Financial</a:t>
            </a:r>
            <a:r>
              <a:rPr sz="1900" b="1" spc="-40" dirty="0">
                <a:latin typeface="Fidelity Sans 2"/>
                <a:cs typeface="Fidelity Sans 2"/>
              </a:rPr>
              <a:t> </a:t>
            </a:r>
            <a:r>
              <a:rPr sz="1900" b="1" spc="-25" dirty="0">
                <a:latin typeface="Fidelity Sans 2"/>
                <a:cs typeface="Fidelity Sans 2"/>
              </a:rPr>
              <a:t>Wellness</a:t>
            </a:r>
            <a:r>
              <a:rPr sz="1900" b="1" spc="-35" dirty="0">
                <a:latin typeface="Fidelity Sans 2"/>
                <a:cs typeface="Fidelity Sans 2"/>
              </a:rPr>
              <a:t> </a:t>
            </a:r>
            <a:r>
              <a:rPr sz="1900" b="1" spc="-20" dirty="0">
                <a:latin typeface="Fidelity Sans 2"/>
                <a:cs typeface="Fidelity Sans 2"/>
              </a:rPr>
              <a:t>Dashboard</a:t>
            </a:r>
            <a:r>
              <a:rPr sz="1900" b="1" spc="-40" dirty="0">
                <a:latin typeface="Fidelity Sans 2"/>
                <a:cs typeface="Fidelity Sans 2"/>
              </a:rPr>
              <a:t> </a:t>
            </a:r>
            <a:r>
              <a:rPr sz="1900" b="1" dirty="0">
                <a:latin typeface="Fidelity Sans 2"/>
                <a:cs typeface="Fidelity Sans 2"/>
              </a:rPr>
              <a:t>on</a:t>
            </a:r>
            <a:r>
              <a:rPr sz="1900" b="1" spc="-40" dirty="0">
                <a:latin typeface="Fidelity Sans 2"/>
                <a:cs typeface="Fidelity Sans 2"/>
              </a:rPr>
              <a:t> </a:t>
            </a:r>
            <a:r>
              <a:rPr sz="1900" b="1" spc="-10" dirty="0">
                <a:latin typeface="Fidelity Sans 2"/>
                <a:cs typeface="Fidelity Sans 2"/>
              </a:rPr>
              <a:t>NetBenefits</a:t>
            </a:r>
            <a:r>
              <a:rPr sz="1650" b="1" spc="-15" baseline="32828" dirty="0">
                <a:latin typeface="Fidelity Sans 2"/>
                <a:cs typeface="Fidelity Sans 2"/>
              </a:rPr>
              <a:t>® </a:t>
            </a:r>
            <a:r>
              <a:rPr sz="1900" dirty="0">
                <a:latin typeface="Fidelity Sans 2 Light"/>
                <a:cs typeface="Fidelity Sans 2 Light"/>
              </a:rPr>
              <a:t>has</a:t>
            </a:r>
            <a:r>
              <a:rPr sz="1900" spc="-70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tools</a:t>
            </a:r>
            <a:r>
              <a:rPr sz="1900" spc="-65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and</a:t>
            </a:r>
            <a:r>
              <a:rPr sz="1900" spc="-65" dirty="0">
                <a:latin typeface="Fidelity Sans 2 Light"/>
                <a:cs typeface="Fidelity Sans 2 Light"/>
              </a:rPr>
              <a:t> </a:t>
            </a:r>
            <a:r>
              <a:rPr sz="1900" spc="-20" dirty="0">
                <a:latin typeface="Fidelity Sans 2 Light"/>
                <a:cs typeface="Fidelity Sans 2 Light"/>
              </a:rPr>
              <a:t>educational</a:t>
            </a:r>
            <a:r>
              <a:rPr sz="1900" spc="-65" dirty="0">
                <a:latin typeface="Fidelity Sans 2 Light"/>
                <a:cs typeface="Fidelity Sans 2 Light"/>
              </a:rPr>
              <a:t> </a:t>
            </a:r>
            <a:r>
              <a:rPr sz="1900" spc="-20" dirty="0">
                <a:latin typeface="Fidelity Sans 2 Light"/>
                <a:cs typeface="Fidelity Sans 2 Light"/>
              </a:rPr>
              <a:t>resources</a:t>
            </a:r>
            <a:r>
              <a:rPr sz="1900" spc="-65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to</a:t>
            </a:r>
            <a:r>
              <a:rPr sz="1900" spc="-65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help</a:t>
            </a:r>
            <a:r>
              <a:rPr sz="1900" spc="-70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you</a:t>
            </a:r>
            <a:r>
              <a:rPr sz="1900" spc="-65" dirty="0">
                <a:latin typeface="Fidelity Sans 2 Light"/>
                <a:cs typeface="Fidelity Sans 2 Light"/>
              </a:rPr>
              <a:t> </a:t>
            </a:r>
            <a:r>
              <a:rPr sz="1900" spc="-10" dirty="0">
                <a:latin typeface="Fidelity Sans 2 Light"/>
                <a:cs typeface="Fidelity Sans 2 Light"/>
              </a:rPr>
              <a:t>save</a:t>
            </a:r>
            <a:r>
              <a:rPr sz="1900" spc="-65" dirty="0">
                <a:latin typeface="Fidelity Sans 2 Light"/>
                <a:cs typeface="Fidelity Sans 2 Light"/>
              </a:rPr>
              <a:t> </a:t>
            </a:r>
            <a:r>
              <a:rPr sz="1900" spc="-25" dirty="0">
                <a:latin typeface="Fidelity Sans 2 Light"/>
                <a:cs typeface="Fidelity Sans 2 Light"/>
              </a:rPr>
              <a:t>for </a:t>
            </a:r>
            <a:r>
              <a:rPr sz="1900" dirty="0">
                <a:latin typeface="Fidelity Sans 2 Light"/>
                <a:cs typeface="Fidelity Sans 2 Light"/>
              </a:rPr>
              <a:t>the</a:t>
            </a:r>
            <a:r>
              <a:rPr sz="1900" spc="-80" dirty="0">
                <a:latin typeface="Fidelity Sans 2 Light"/>
                <a:cs typeface="Fidelity Sans 2 Light"/>
              </a:rPr>
              <a:t> </a:t>
            </a:r>
            <a:r>
              <a:rPr sz="1900" spc="-20" dirty="0">
                <a:latin typeface="Fidelity Sans 2 Light"/>
                <a:cs typeface="Fidelity Sans 2 Light"/>
              </a:rPr>
              <a:t>unexpected</a:t>
            </a:r>
            <a:r>
              <a:rPr sz="1900" spc="-80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and</a:t>
            </a:r>
            <a:r>
              <a:rPr sz="1900" spc="-80" dirty="0">
                <a:latin typeface="Fidelity Sans 2 Light"/>
                <a:cs typeface="Fidelity Sans 2 Light"/>
              </a:rPr>
              <a:t> </a:t>
            </a:r>
            <a:r>
              <a:rPr sz="1900" spc="-10" dirty="0">
                <a:latin typeface="Fidelity Sans 2 Light"/>
                <a:cs typeface="Fidelity Sans 2 Light"/>
              </a:rPr>
              <a:t>make</a:t>
            </a:r>
            <a:r>
              <a:rPr sz="1900" spc="-80" dirty="0">
                <a:latin typeface="Fidelity Sans 2 Light"/>
                <a:cs typeface="Fidelity Sans 2 Light"/>
              </a:rPr>
              <a:t> </a:t>
            </a:r>
            <a:r>
              <a:rPr sz="1900" spc="-20" dirty="0">
                <a:latin typeface="Fidelity Sans 2 Light"/>
                <a:cs typeface="Fidelity Sans 2 Light"/>
              </a:rPr>
              <a:t>progress</a:t>
            </a:r>
            <a:r>
              <a:rPr sz="1900" spc="-80" dirty="0">
                <a:latin typeface="Fidelity Sans 2 Light"/>
                <a:cs typeface="Fidelity Sans 2 Light"/>
              </a:rPr>
              <a:t> </a:t>
            </a:r>
            <a:r>
              <a:rPr sz="1900" spc="-10" dirty="0">
                <a:latin typeface="Fidelity Sans 2 Light"/>
                <a:cs typeface="Fidelity Sans 2 Light"/>
              </a:rPr>
              <a:t>toward</a:t>
            </a:r>
            <a:r>
              <a:rPr sz="1900" spc="-80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your</a:t>
            </a:r>
            <a:r>
              <a:rPr sz="1900" spc="-75" dirty="0">
                <a:latin typeface="Fidelity Sans 2 Light"/>
                <a:cs typeface="Fidelity Sans 2 Light"/>
              </a:rPr>
              <a:t> </a:t>
            </a:r>
            <a:r>
              <a:rPr sz="1900" spc="-10" dirty="0">
                <a:latin typeface="Fidelity Sans 2 Light"/>
                <a:cs typeface="Fidelity Sans 2 Light"/>
              </a:rPr>
              <a:t>financial </a:t>
            </a:r>
            <a:r>
              <a:rPr sz="1900" spc="-30" dirty="0">
                <a:latin typeface="Fidelity Sans 2 Light"/>
                <a:cs typeface="Fidelity Sans 2 Light"/>
              </a:rPr>
              <a:t>goals—</a:t>
            </a:r>
            <a:r>
              <a:rPr sz="1900" spc="-10" dirty="0">
                <a:latin typeface="Fidelity Sans 2 Light"/>
                <a:cs typeface="Fidelity Sans 2 Light"/>
              </a:rPr>
              <a:t>during</a:t>
            </a:r>
            <a:r>
              <a:rPr sz="1900" spc="-75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America</a:t>
            </a:r>
            <a:r>
              <a:rPr sz="1900" spc="-70" dirty="0">
                <a:latin typeface="Fidelity Sans 2 Light"/>
                <a:cs typeface="Fidelity Sans 2 Light"/>
              </a:rPr>
              <a:t> </a:t>
            </a:r>
            <a:r>
              <a:rPr sz="1900" spc="-10" dirty="0">
                <a:latin typeface="Fidelity Sans 2 Light"/>
                <a:cs typeface="Fidelity Sans 2 Light"/>
              </a:rPr>
              <a:t>Saves</a:t>
            </a:r>
            <a:r>
              <a:rPr sz="1900" spc="-70" dirty="0">
                <a:latin typeface="Fidelity Sans 2 Light"/>
                <a:cs typeface="Fidelity Sans 2 Light"/>
              </a:rPr>
              <a:t> </a:t>
            </a:r>
            <a:r>
              <a:rPr sz="1900" spc="-25" dirty="0">
                <a:latin typeface="Fidelity Sans 2 Light"/>
                <a:cs typeface="Fidelity Sans 2 Light"/>
              </a:rPr>
              <a:t>Week</a:t>
            </a:r>
            <a:r>
              <a:rPr sz="1900" spc="-70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and</a:t>
            </a:r>
            <a:r>
              <a:rPr sz="1900" spc="-75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all</a:t>
            </a:r>
            <a:r>
              <a:rPr sz="1900" spc="-70" dirty="0">
                <a:latin typeface="Fidelity Sans 2 Light"/>
                <a:cs typeface="Fidelity Sans 2 Light"/>
              </a:rPr>
              <a:t> </a:t>
            </a:r>
            <a:r>
              <a:rPr sz="1900" dirty="0">
                <a:latin typeface="Fidelity Sans 2 Light"/>
                <a:cs typeface="Fidelity Sans 2 Light"/>
              </a:rPr>
              <a:t>year</a:t>
            </a:r>
            <a:r>
              <a:rPr sz="1900" spc="-70" dirty="0">
                <a:latin typeface="Fidelity Sans 2 Light"/>
                <a:cs typeface="Fidelity Sans 2 Light"/>
              </a:rPr>
              <a:t> </a:t>
            </a:r>
            <a:r>
              <a:rPr sz="1900" spc="-10" dirty="0">
                <a:latin typeface="Fidelity Sans 2 Light"/>
                <a:cs typeface="Fidelity Sans 2 Light"/>
              </a:rPr>
              <a:t>long.</a:t>
            </a:r>
            <a:endParaRPr sz="1900" dirty="0">
              <a:latin typeface="Fidelity Sans 2 Light"/>
              <a:cs typeface="Fidelity Sans 2 Light"/>
            </a:endParaRPr>
          </a:p>
        </p:txBody>
      </p:sp>
      <p:pic>
        <p:nvPicPr>
          <p:cNvPr id="17" name="Picture 1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8CAB794A-3467-1BBC-B618-175D59F9F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33" y="8550275"/>
            <a:ext cx="3074470" cy="739563"/>
          </a:xfrm>
          <a:prstGeom prst="rect">
            <a:avLst/>
          </a:prstGeom>
        </p:spPr>
      </p:pic>
      <p:pic>
        <p:nvPicPr>
          <p:cNvPr id="19" name="Picture 18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ADBBC220-01D8-6864-A539-6C39D26061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4" y="6111875"/>
            <a:ext cx="1382394" cy="1382394"/>
          </a:xfrm>
          <a:prstGeom prst="rect">
            <a:avLst/>
          </a:prstGeom>
        </p:spPr>
      </p:pic>
      <p:pic>
        <p:nvPicPr>
          <p:cNvPr id="25" name="Picture 24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AB75A43-F24C-D6AE-90F9-32D043299D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2" y="854075"/>
            <a:ext cx="3116941" cy="667916"/>
          </a:xfrm>
          <a:prstGeom prst="rect">
            <a:avLst/>
          </a:prstGeom>
        </p:spPr>
      </p:pic>
      <p:pic>
        <p:nvPicPr>
          <p:cNvPr id="30" name="Picture 29" descr="A screen shot of a phone&#10;&#10;AI-generated content may be incorrect.">
            <a:extLst>
              <a:ext uri="{FF2B5EF4-FFF2-40B4-BE49-F238E27FC236}">
                <a16:creationId xmlns:a16="http://schemas.microsoft.com/office/drawing/2014/main" id="{61BFCACB-590E-E454-20AD-8A95FA0F0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378" y="1521991"/>
            <a:ext cx="3490348" cy="7050503"/>
          </a:xfrm>
          <a:prstGeom prst="rect">
            <a:avLst/>
          </a:prstGeom>
        </p:spPr>
      </p:pic>
      <p:pic>
        <p:nvPicPr>
          <p:cNvPr id="15" name="Picture 14" descr="A black background with pink letters&#10;&#10;AI-generated content may be incorrect.">
            <a:extLst>
              <a:ext uri="{FF2B5EF4-FFF2-40B4-BE49-F238E27FC236}">
                <a16:creationId xmlns:a16="http://schemas.microsoft.com/office/drawing/2014/main" id="{A75426AC-B413-F425-C8B1-2D0A05ADEF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27395" y="10094485"/>
            <a:ext cx="2716491" cy="9054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EBB7EC5AA1B74F85E4C6F53B5B17A1" ma:contentTypeVersion="13" ma:contentTypeDescription="Create a new document." ma:contentTypeScope="" ma:versionID="633259d8601a34b1fad62b1741b35f47">
  <xsd:schema xmlns:xsd="http://www.w3.org/2001/XMLSchema" xmlns:xs="http://www.w3.org/2001/XMLSchema" xmlns:p="http://schemas.microsoft.com/office/2006/metadata/properties" xmlns:ns2="946bcf2a-25b5-4538-8757-d494318aef28" xmlns:ns3="adde7cb4-e89b-45b0-9705-5197a363bd35" targetNamespace="http://schemas.microsoft.com/office/2006/metadata/properties" ma:root="true" ma:fieldsID="57f7b24c2ae52a477fd776c4dca77511" ns2:_="" ns3:_="">
    <xsd:import namespace="946bcf2a-25b5-4538-8757-d494318aef28"/>
    <xsd:import namespace="adde7cb4-e89b-45b0-9705-5197a363bd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6bcf2a-25b5-4538-8757-d494318aef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e7cb4-e89b-45b0-9705-5197a363bd3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934a87-3579-4813-885d-90f584d12639}" ma:internalName="TaxCatchAll" ma:showField="CatchAllData" ma:web="adde7cb4-e89b-45b0-9705-5197a363bd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de7cb4-e89b-45b0-9705-5197a363bd35" xsi:nil="true"/>
    <lcf76f155ced4ddcb4097134ff3c332f xmlns="946bcf2a-25b5-4538-8757-d494318aef2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ABBC3A-8476-4559-8E47-D7CFED192382}"/>
</file>

<file path=customXml/itemProps2.xml><?xml version="1.0" encoding="utf-8"?>
<ds:datastoreItem xmlns:ds="http://schemas.openxmlformats.org/officeDocument/2006/customXml" ds:itemID="{E99A3A6A-52FA-4DFF-9FE6-018A748116EB}">
  <ds:schemaRefs>
    <ds:schemaRef ds:uri="http://schemas.microsoft.com/office/infopath/2007/PartnerControls"/>
    <ds:schemaRef ds:uri="982a79da-e63c-48f9-a187-623ccfda906c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2e75aa9c-4c04-4898-9e14-423cc7328f07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3E122EF-35A8-41FB-9D91-EA414ABB2B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124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Fidelity Sans 2</vt:lpstr>
      <vt:lpstr>Fidelity Sans 2 Light</vt:lpstr>
      <vt:lpstr>Fidelity Slab Light</vt:lpstr>
      <vt:lpstr>Office Theme</vt:lpstr>
      <vt:lpstr>Take steps to save more. Your Financial Wellness Dashboard on NetBenefits® has tools and educational resources to help you save for the unexpected and make progress toward your financial goals—during America Saves Week and all year long.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Findlen, Michelle</dc:creator>
  <cp:lastModifiedBy>Findlen, Michelle</cp:lastModifiedBy>
  <cp:revision>2</cp:revision>
  <dcterms:created xsi:type="dcterms:W3CDTF">2026-02-20T18:32:34Z</dcterms:created>
  <dcterms:modified xsi:type="dcterms:W3CDTF">2026-02-23T18:57:45Z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2026-02-20T00:00:00Z</vt:filetime>
  </property>
  <property fmtid="{D5CDD505-2E9C-101B-9397-08002B2CF9AE}" pid="3" name="Creator">
    <vt:lpwstr>Adobe InDesign 21.2 (Macintosh)</vt:lpwstr>
  </property>
  <property fmtid="{D5CDD505-2E9C-101B-9397-08002B2CF9AE}" pid="4" name="LastSaved">
    <vt:filetime>2026-02-20T00:00:00Z</vt:filetime>
  </property>
  <property fmtid="{D5CDD505-2E9C-101B-9397-08002B2CF9AE}" pid="5" name="Producer">
    <vt:lpwstr>Adobe PDF Library 18.0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2026-02-20T18:34:07Z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7f32dd71-98e5-4009-8073-f2c218548324</vt:lpwstr>
  </property>
  <property fmtid="{D5CDD505-2E9C-101B-9397-08002B2CF9AE}" pid="12" name="MSIP_Label_031e874c-a24d-4c24-87f6-b6d613f5442b_ContentBits">
    <vt:lpwstr>0</vt:lpwstr>
  </property>
  <property fmtid="{D5CDD505-2E9C-101B-9397-08002B2CF9AE}" pid="13" name="MSIP_Label_031e874c-a24d-4c24-87f6-b6d613f5442b_Tag">
    <vt:lpwstr>50, 0, 1, 1</vt:lpwstr>
  </property>
  <property fmtid="{D5CDD505-2E9C-101B-9397-08002B2CF9AE}" pid="14" name="ContentTypeId">
    <vt:lpwstr>0x010100A1EBB7EC5AA1B74F85E4C6F53B5B17A1</vt:lpwstr>
  </property>
  <property fmtid="{D5CDD505-2E9C-101B-9397-08002B2CF9AE}" pid="15" name="MediaServiceImageTags">
    <vt:lpwstr/>
  </property>
</Properties>
</file>